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985" r:id="rId5"/>
  </p:sldMasterIdLst>
  <p:notesMasterIdLst>
    <p:notesMasterId r:id="rId30"/>
  </p:notesMasterIdLst>
  <p:handoutMasterIdLst>
    <p:handoutMasterId r:id="rId31"/>
  </p:handoutMasterIdLst>
  <p:sldIdLst>
    <p:sldId id="4474" r:id="rId6"/>
    <p:sldId id="2147468535" r:id="rId7"/>
    <p:sldId id="2147468695" r:id="rId8"/>
    <p:sldId id="2147468685" r:id="rId9"/>
    <p:sldId id="2120" r:id="rId10"/>
    <p:sldId id="2123" r:id="rId11"/>
    <p:sldId id="2121" r:id="rId12"/>
    <p:sldId id="2119" r:id="rId13"/>
    <p:sldId id="2122" r:id="rId14"/>
    <p:sldId id="2124" r:id="rId15"/>
    <p:sldId id="2147468705" r:id="rId16"/>
    <p:sldId id="2147468696" r:id="rId17"/>
    <p:sldId id="2147468699" r:id="rId18"/>
    <p:sldId id="2147468706" r:id="rId19"/>
    <p:sldId id="2147468700" r:id="rId20"/>
    <p:sldId id="2147468708" r:id="rId21"/>
    <p:sldId id="2147468710" r:id="rId22"/>
    <p:sldId id="2147468701" r:id="rId23"/>
    <p:sldId id="2147468702" r:id="rId24"/>
    <p:sldId id="2147468703" r:id="rId25"/>
    <p:sldId id="2147468707" r:id="rId26"/>
    <p:sldId id="2147468704" r:id="rId27"/>
    <p:sldId id="2147468691" r:id="rId28"/>
    <p:sldId id="2147468693" r:id="rId29"/>
  </p:sldIdLst>
  <p:sldSz cx="12192000" cy="6858000"/>
  <p:notesSz cx="7315200" cy="96012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" id="{38B656EC-D568-4EF7-8842-9FA1AE1192C9}">
          <p14:sldIdLst>
            <p14:sldId id="4474"/>
            <p14:sldId id="2147468535"/>
            <p14:sldId id="2147468695"/>
            <p14:sldId id="2147468685"/>
            <p14:sldId id="2120"/>
            <p14:sldId id="2123"/>
            <p14:sldId id="2121"/>
            <p14:sldId id="2119"/>
            <p14:sldId id="2122"/>
            <p14:sldId id="2124"/>
            <p14:sldId id="2147468705"/>
            <p14:sldId id="2147468696"/>
            <p14:sldId id="2147468699"/>
            <p14:sldId id="2147468706"/>
            <p14:sldId id="2147468700"/>
            <p14:sldId id="2147468708"/>
            <p14:sldId id="2147468710"/>
            <p14:sldId id="2147468701"/>
            <p14:sldId id="2147468702"/>
            <p14:sldId id="2147468703"/>
            <p14:sldId id="2147468707"/>
            <p14:sldId id="2147468704"/>
            <p14:sldId id="2147468691"/>
            <p14:sldId id="2147468693"/>
          </p14:sldIdLst>
        </p14:section>
        <p14:section name="Black" id="{CC80F8C8-EE4D-4D76-85E3-9D04C9AF18F9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191919"/>
    <a:srgbClr val="6A4B16"/>
    <a:srgbClr val="FEF000"/>
    <a:srgbClr val="FFFFFF"/>
    <a:srgbClr val="24212F"/>
    <a:srgbClr val="464646"/>
    <a:srgbClr val="000000"/>
    <a:srgbClr val="E6E6E6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13878B-8FED-4B99-AFF3-A9EDE66AA74B}" v="4" dt="2021-09-30T17:02:09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6349" autoAdjust="0"/>
  </p:normalViewPr>
  <p:slideViewPr>
    <p:cSldViewPr snapToGrid="0">
      <p:cViewPr varScale="1">
        <p:scale>
          <a:sx n="90" d="100"/>
          <a:sy n="90" d="100"/>
        </p:scale>
        <p:origin x="25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A513878B-8FED-4B99-AFF3-A9EDE66AA74B}"/>
    <pc:docChg chg="custSel delSld modSld sldOrd modSection modShowInfo">
      <pc:chgData name="Scott Sewell" userId="de457e2e-e45e-424a-a509-131ccbd0ed4d" providerId="ADAL" clId="{A513878B-8FED-4B99-AFF3-A9EDE66AA74B}" dt="2021-09-30T17:06:47.350" v="200" actId="2744"/>
      <pc:docMkLst>
        <pc:docMk/>
      </pc:docMkLst>
      <pc:sldChg chg="setBg">
        <pc:chgData name="Scott Sewell" userId="de457e2e-e45e-424a-a509-131ccbd0ed4d" providerId="ADAL" clId="{A513878B-8FED-4B99-AFF3-A9EDE66AA74B}" dt="2021-09-30T17:02:01.886" v="195"/>
        <pc:sldMkLst>
          <pc:docMk/>
          <pc:sldMk cId="681015405" sldId="4474"/>
        </pc:sldMkLst>
      </pc:sldChg>
      <pc:sldChg chg="del ord">
        <pc:chgData name="Scott Sewell" userId="de457e2e-e45e-424a-a509-131ccbd0ed4d" providerId="ADAL" clId="{A513878B-8FED-4B99-AFF3-A9EDE66AA74B}" dt="2021-09-30T16:46:50.918" v="139" actId="47"/>
        <pc:sldMkLst>
          <pc:docMk/>
          <pc:sldMk cId="5390867" sldId="2134804422"/>
        </pc:sldMkLst>
      </pc:sldChg>
      <pc:sldChg chg="delSp modSp mod setBg">
        <pc:chgData name="Scott Sewell" userId="de457e2e-e45e-424a-a509-131ccbd0ed4d" providerId="ADAL" clId="{A513878B-8FED-4B99-AFF3-A9EDE66AA74B}" dt="2021-09-30T17:03:31.251" v="199" actId="113"/>
        <pc:sldMkLst>
          <pc:docMk/>
          <pc:sldMk cId="1522824258" sldId="2147468535"/>
        </pc:sldMkLst>
        <pc:spChg chg="del mod">
          <ac:chgData name="Scott Sewell" userId="de457e2e-e45e-424a-a509-131ccbd0ed4d" providerId="ADAL" clId="{A513878B-8FED-4B99-AFF3-A9EDE66AA74B}" dt="2021-09-30T17:00:38.679" v="192" actId="478"/>
          <ac:spMkLst>
            <pc:docMk/>
            <pc:sldMk cId="1522824258" sldId="2147468535"/>
            <ac:spMk id="2" creationId="{FA3ABA45-105D-406E-AC7B-CE8BC15D50C5}"/>
          </ac:spMkLst>
        </pc:spChg>
        <pc:spChg chg="mod">
          <ac:chgData name="Scott Sewell" userId="de457e2e-e45e-424a-a509-131ccbd0ed4d" providerId="ADAL" clId="{A513878B-8FED-4B99-AFF3-A9EDE66AA74B}" dt="2021-09-30T17:03:31.251" v="199" actId="113"/>
          <ac:spMkLst>
            <pc:docMk/>
            <pc:sldMk cId="1522824258" sldId="2147468535"/>
            <ac:spMk id="8" creationId="{D1F9715A-8751-304F-A6E1-122C341F8F02}"/>
          </ac:spMkLst>
        </pc:spChg>
      </pc:sldChg>
      <pc:sldChg chg="del">
        <pc:chgData name="Scott Sewell" userId="de457e2e-e45e-424a-a509-131ccbd0ed4d" providerId="ADAL" clId="{A513878B-8FED-4B99-AFF3-A9EDE66AA74B}" dt="2021-09-30T16:45:12.847" v="2" actId="47"/>
        <pc:sldMkLst>
          <pc:docMk/>
          <pc:sldMk cId="3890823713" sldId="2147468686"/>
        </pc:sldMkLst>
      </pc:sldChg>
      <pc:sldChg chg="del">
        <pc:chgData name="Scott Sewell" userId="de457e2e-e45e-424a-a509-131ccbd0ed4d" providerId="ADAL" clId="{A513878B-8FED-4B99-AFF3-A9EDE66AA74B}" dt="2021-09-30T16:45:12.847" v="2" actId="47"/>
        <pc:sldMkLst>
          <pc:docMk/>
          <pc:sldMk cId="88321977" sldId="2147468688"/>
        </pc:sldMkLst>
      </pc:sldChg>
      <pc:sldChg chg="del">
        <pc:chgData name="Scott Sewell" userId="de457e2e-e45e-424a-a509-131ccbd0ed4d" providerId="ADAL" clId="{A513878B-8FED-4B99-AFF3-A9EDE66AA74B}" dt="2021-09-30T16:45:12.847" v="2" actId="47"/>
        <pc:sldMkLst>
          <pc:docMk/>
          <pc:sldMk cId="905176054" sldId="2147468689"/>
        </pc:sldMkLst>
      </pc:sldChg>
      <pc:sldChg chg="del">
        <pc:chgData name="Scott Sewell" userId="de457e2e-e45e-424a-a509-131ccbd0ed4d" providerId="ADAL" clId="{A513878B-8FED-4B99-AFF3-A9EDE66AA74B}" dt="2021-09-30T16:45:12.847" v="2" actId="47"/>
        <pc:sldMkLst>
          <pc:docMk/>
          <pc:sldMk cId="3371043716" sldId="2147468690"/>
        </pc:sldMkLst>
      </pc:sldChg>
      <pc:sldChg chg="modSp mod">
        <pc:chgData name="Scott Sewell" userId="de457e2e-e45e-424a-a509-131ccbd0ed4d" providerId="ADAL" clId="{A513878B-8FED-4B99-AFF3-A9EDE66AA74B}" dt="2021-09-30T16:47:23.749" v="190" actId="20577"/>
        <pc:sldMkLst>
          <pc:docMk/>
          <pc:sldMk cId="2726193782" sldId="2147468695"/>
        </pc:sldMkLst>
        <pc:spChg chg="mod">
          <ac:chgData name="Scott Sewell" userId="de457e2e-e45e-424a-a509-131ccbd0ed4d" providerId="ADAL" clId="{A513878B-8FED-4B99-AFF3-A9EDE66AA74B}" dt="2021-09-30T16:47:23.749" v="190" actId="20577"/>
          <ac:spMkLst>
            <pc:docMk/>
            <pc:sldMk cId="2726193782" sldId="2147468695"/>
            <ac:spMk id="3" creationId="{395933F4-54CB-426D-B454-EDBB90021064}"/>
          </ac:spMkLst>
        </pc:spChg>
      </pc:sldChg>
      <pc:sldMasterChg chg="delSldLayout">
        <pc:chgData name="Scott Sewell" userId="de457e2e-e45e-424a-a509-131ccbd0ed4d" providerId="ADAL" clId="{A513878B-8FED-4B99-AFF3-A9EDE66AA74B}" dt="2021-09-30T16:46:50.918" v="139" actId="47"/>
        <pc:sldMasterMkLst>
          <pc:docMk/>
          <pc:sldMasterMk cId="3588427678" sldId="2147484229"/>
        </pc:sldMasterMkLst>
        <pc:sldLayoutChg chg="del">
          <pc:chgData name="Scott Sewell" userId="de457e2e-e45e-424a-a509-131ccbd0ed4d" providerId="ADAL" clId="{A513878B-8FED-4B99-AFF3-A9EDE66AA74B}" dt="2021-09-30T16:46:50.918" v="139" actId="47"/>
          <pc:sldLayoutMkLst>
            <pc:docMk/>
            <pc:sldMasterMk cId="3588427678" sldId="2147484229"/>
            <pc:sldLayoutMk cId="89702499" sldId="214748498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2153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10/1/2021 7:29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6181344" cy="34905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 marL="421215" defTabSz="96629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6169152" y="9119474"/>
            <a:ext cx="1144355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24,'3'-2,"0"0,0-1,0 1,1 1,-1-1,0 0,1 1,-1 0,1 0,-1 0,1 0,3 0,49-2,-44 2,7 2,-1 0,0 1,0 1,-1 0,1 1,32 13,100 54,-106-48,720 417,-683-390,242 151,35 36,1189 873,-40 74,802 784,-117 69,-1601-1482,613 570,-173-167,492 472,-1309-1219,120 116,-19-52,-85-77,-167-145,-41-38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7012 0,'-254'579,"135"-290,-246 518,-23 6,384-806,-863 1733,36-166,-180 390,-406 1314,929-1871,-208 959,504-1673,-116 457,249-874,47-195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9121140"/>
            <a:ext cx="6315456" cy="37376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marL="604133" indent="0" algn="l">
              <a:defRPr sz="1300"/>
            </a:lvl1pPr>
          </a:lstStyle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303264" y="9119474"/>
            <a:ext cx="1010243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50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1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9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3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2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9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8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01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11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10/1/2021 7:26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7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dark 3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FEF000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skyscraper in a city">
            <a:extLst>
              <a:ext uri="{FF2B5EF4-FFF2-40B4-BE49-F238E27FC236}">
                <a16:creationId xmlns:a16="http://schemas.microsoft.com/office/drawing/2014/main" id="{FC97B996-A6FB-4266-A219-62C631414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5714" y="0"/>
            <a:ext cx="6856286" cy="6856286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2445CBCF-A823-4409-892E-CDC724BA99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72717" y="574354"/>
            <a:ext cx="1339387" cy="28689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CC3B96-1E5E-4A86-875C-A3A0F71C22C8}"/>
              </a:ext>
            </a:extLst>
          </p:cNvPr>
          <p:cNvCxnSpPr>
            <a:cxnSpLocks/>
          </p:cNvCxnSpPr>
          <p:nvPr userDrawn="1"/>
        </p:nvCxnSpPr>
        <p:spPr>
          <a:xfrm>
            <a:off x="2220618" y="445064"/>
            <a:ext cx="0" cy="5600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C9475661-3F9D-40D1-B135-C718A87B64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252" y="504969"/>
            <a:ext cx="425607" cy="4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6157F2-059F-4096-AF7E-627FF1B1359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915" y="504969"/>
            <a:ext cx="514091" cy="4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2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90A81-E0C1-4E0C-9214-FFEF9D01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able Placeholder 23">
            <a:extLst>
              <a:ext uri="{FF2B5EF4-FFF2-40B4-BE49-F238E27FC236}">
                <a16:creationId xmlns:a16="http://schemas.microsoft.com/office/drawing/2014/main" id="{5F33DC8F-A6F1-463B-BB0F-31062F8E70E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0" y="1468438"/>
            <a:ext cx="4745037" cy="4800600"/>
          </a:xfrm>
        </p:spPr>
        <p:txBody>
          <a:bodyPr anchor="ctr" anchorCtr="0">
            <a:noAutofit/>
          </a:bodyPr>
          <a:lstStyle/>
          <a:p>
            <a:r>
              <a:rPr lang="en-US"/>
              <a:t>Click icon to add table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EF6BD7-E5A2-4FDA-BCB2-6BE4E0B75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682702" y="1284938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761F7F10-3382-412C-A3B4-F10C0DCF2A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825792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44532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6778"/>
            <a:ext cx="4159950" cy="1107996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6974" y="585788"/>
            <a:ext cx="6318422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96628-47FB-45EA-B4F2-2E321FD45E2B}"/>
              </a:ext>
            </a:extLst>
          </p:cNvPr>
          <p:cNvSpPr txBox="1"/>
          <p:nvPr userDrawn="1"/>
        </p:nvSpPr>
        <p:spPr>
          <a:xfrm>
            <a:off x="588264" y="1754659"/>
            <a:ext cx="41599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400" err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430887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bg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7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414"/>
            <a:ext cx="2100616" cy="55399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5955" y="3211969"/>
            <a:ext cx="7704489" cy="430887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21536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6502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 userDrawn="1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FEF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FEF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9915541" y="6611825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Full Ble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3A88E8-E71F-448C-9439-14D32D2FC33F}"/>
              </a:ext>
            </a:extLst>
          </p:cNvPr>
          <p:cNvSpPr/>
          <p:nvPr userDrawn="1"/>
        </p:nvSpPr>
        <p:spPr bwMode="auto">
          <a:xfrm>
            <a:off x="-1" y="0"/>
            <a:ext cx="1087120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78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157666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157666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5" name="MS logo white - EMF" descr="Microsoft logo white text version">
            <a:extLst>
              <a:ext uri="{FF2B5EF4-FFF2-40B4-BE49-F238E27FC236}">
                <a16:creationId xmlns:a16="http://schemas.microsoft.com/office/drawing/2014/main" id="{713A8211-3666-AE41-9D5C-7D3093913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72717" y="574354"/>
            <a:ext cx="1339387" cy="2868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2514F0-1D0F-D648-A778-D69EBECC7E50}"/>
              </a:ext>
            </a:extLst>
          </p:cNvPr>
          <p:cNvCxnSpPr>
            <a:cxnSpLocks/>
          </p:cNvCxnSpPr>
          <p:nvPr userDrawn="1"/>
        </p:nvCxnSpPr>
        <p:spPr>
          <a:xfrm>
            <a:off x="2220618" y="445064"/>
            <a:ext cx="0" cy="5600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CF75E99F-26AB-574E-ABE5-45483F275B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252" y="504969"/>
            <a:ext cx="425607" cy="4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B1FAEA-C0EC-4BEE-A54C-0C914CA0C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617" y="574355"/>
            <a:ext cx="7291383" cy="6050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B1E3B0-83F8-44C8-AF47-B18B134A28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915" y="504969"/>
            <a:ext cx="514091" cy="4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97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2104" cy="98488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2D82E-D4C8-42D6-AFFE-62E9D0EB4843}"/>
              </a:ext>
            </a:extLst>
          </p:cNvPr>
          <p:cNvCxnSpPr/>
          <p:nvPr userDrawn="1"/>
        </p:nvCxnSpPr>
        <p:spPr>
          <a:xfrm>
            <a:off x="866274" y="1549669"/>
            <a:ext cx="3609473" cy="0"/>
          </a:xfrm>
          <a:prstGeom prst="line">
            <a:avLst/>
          </a:prstGeom>
          <a:ln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82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EC82-1359-4A72-B257-45B55368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D497-1A7F-4DBB-A96F-946BA97ED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43535-CE47-470A-8F41-9A4AFFB5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6B66-C1B7-4FFE-9D48-72B42579393A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A960-AF4E-4670-8226-CD5C5888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A2DFC-F106-41DA-85E9-7F37FBE0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0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276"/>
            <a:ext cx="11018520" cy="488866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699" y="1351185"/>
            <a:ext cx="11018520" cy="17150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2541" indent="-222541">
              <a:lnSpc>
                <a:spcPct val="10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 sz="2745"/>
            </a:lvl1pPr>
            <a:lvl2pPr marL="452862" indent="-225653">
              <a:lnSpc>
                <a:spcPts val="3137"/>
              </a:lnSpc>
              <a:buFont typeface="Arial" panose="020B0604020202020204" pitchFamily="34" charset="0"/>
              <a:buChar char="•"/>
              <a:defRPr sz="2353"/>
            </a:lvl2pPr>
            <a:lvl3pPr marL="457025" indent="0">
              <a:lnSpc>
                <a:spcPts val="2353"/>
              </a:lnSpc>
              <a:buNone/>
              <a:defRPr sz="1765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08886" indent="0">
              <a:buNone/>
              <a:defRPr sz="176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3505" indent="-404619">
              <a:buNone/>
              <a:defRPr sz="1372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3573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8" y="2309813"/>
            <a:ext cx="3182027" cy="380229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5" y="2309812"/>
            <a:ext cx="7254865" cy="362123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5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789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54322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335128"/>
            <a:ext cx="9630389" cy="1487971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976113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295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1550782"/>
            <a:ext cx="3235580" cy="14881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543226"/>
          </a:xfrm>
          <a:prstGeom prst="rect">
            <a:avLst/>
          </a:prstGeo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91446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54322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335128"/>
            <a:ext cx="9660269" cy="1487971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76950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BF65A2-7013-448E-B59A-D1594ABC2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602618" y="1363144"/>
            <a:ext cx="6986765" cy="5166428"/>
          </a:xfrm>
          <a:prstGeom prst="rect">
            <a:avLst/>
          </a:prstGeom>
        </p:spPr>
      </p:pic>
      <p:sp>
        <p:nvSpPr>
          <p:cNvPr id="7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11957EF6-0806-49E9-B0BF-D730CB9F17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79750" y="1894975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47809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84E6F47-6F6B-4871-961C-736C1A14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2016204"/>
            <a:ext cx="4160520" cy="1107996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C8E00C1-C333-4B37-8418-7C574D937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488F87-E74D-431A-961F-47489B456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682702" y="845786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D0451994-A6EF-4676-88EA-2F52BAE754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386640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822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836F3-6CA9-42E3-BDD1-99C676E7969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-1" y="6705600"/>
            <a:ext cx="2041235" cy="161583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l"/>
            <a:r>
              <a:rPr lang="en-US" sz="105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710" r:id="rId2"/>
    <p:sldLayoutId id="2147484240" r:id="rId3"/>
    <p:sldLayoutId id="2147484910" r:id="rId4"/>
    <p:sldLayoutId id="2147484911" r:id="rId5"/>
    <p:sldLayoutId id="2147484639" r:id="rId6"/>
    <p:sldLayoutId id="2147484603" r:id="rId7"/>
    <p:sldLayoutId id="2147484935" r:id="rId8"/>
    <p:sldLayoutId id="2147484936" r:id="rId9"/>
    <p:sldLayoutId id="2147484937" r:id="rId10"/>
    <p:sldLayoutId id="2147484833" r:id="rId11"/>
    <p:sldLayoutId id="2147484834" r:id="rId12"/>
    <p:sldLayoutId id="2147484835" r:id="rId13"/>
    <p:sldLayoutId id="2147484922" r:id="rId14"/>
    <p:sldLayoutId id="2147484923" r:id="rId15"/>
    <p:sldLayoutId id="2147484924" r:id="rId16"/>
    <p:sldLayoutId id="2147484839" r:id="rId17"/>
    <p:sldLayoutId id="2147484840" r:id="rId18"/>
    <p:sldLayoutId id="2147484841" r:id="rId19"/>
    <p:sldLayoutId id="2147484842" r:id="rId20"/>
    <p:sldLayoutId id="2147484843" r:id="rId21"/>
    <p:sldLayoutId id="2147484931" r:id="rId22"/>
    <p:sldLayoutId id="2147484787" r:id="rId23"/>
    <p:sldLayoutId id="2147484249" r:id="rId24"/>
    <p:sldLayoutId id="2147484640" r:id="rId25"/>
    <p:sldLayoutId id="2147484584" r:id="rId26"/>
    <p:sldLayoutId id="2147484583" r:id="rId27"/>
    <p:sldLayoutId id="2147484673" r:id="rId28"/>
    <p:sldLayoutId id="2147484585" r:id="rId29"/>
    <p:sldLayoutId id="2147484299" r:id="rId30"/>
    <p:sldLayoutId id="2147484263" r:id="rId31"/>
    <p:sldLayoutId id="2147484981" r:id="rId32"/>
    <p:sldLayoutId id="2147484983" r:id="rId33"/>
    <p:sldLayoutId id="2147484984" r:id="rId3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276"/>
            <a:ext cx="10801919" cy="380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724" y="1214304"/>
            <a:ext cx="10801919" cy="1388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38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6" r:id="rId1"/>
    <p:sldLayoutId id="2147484987" r:id="rId2"/>
    <p:sldLayoutId id="2147484988" r:id="rId3"/>
    <p:sldLayoutId id="2147484989" r:id="rId4"/>
    <p:sldLayoutId id="2147484990" r:id="rId5"/>
    <p:sldLayoutId id="2147484991" r:id="rId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0.png"/><Relationship Id="rId3" Type="http://schemas.openxmlformats.org/officeDocument/2006/relationships/customXml" Target="../ink/ink1.xml"/><Relationship Id="rId21" Type="http://schemas.openxmlformats.org/officeDocument/2006/relationships/image" Target="../media/image30.png"/><Relationship Id="rId2" Type="http://schemas.openxmlformats.org/officeDocument/2006/relationships/image" Target="../media/image20.emf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9.png"/><Relationship Id="rId1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8.xml"/><Relationship Id="rId3" Type="http://schemas.openxmlformats.org/officeDocument/2006/relationships/image" Target="../media/image21.png"/><Relationship Id="rId7" Type="http://schemas.openxmlformats.org/officeDocument/2006/relationships/customXml" Target="../ink/ink5.xml"/><Relationship Id="rId12" Type="http://schemas.openxmlformats.org/officeDocument/2006/relationships/image" Target="../media/image34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1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customXml" Target="../ink/ink6.xml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Laura-GB/DataversePowerQueryHelper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github.com/Laura-GB/DataversePowerQueryHelper" TargetMode="Externa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cs.microsoft.com/en-us/power-bi/guidance/directquery-model-guidance" TargetMode="Externa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ocs.microsoft.com/en-us/power-bi/connect-data/desktop-directquery-troubleshoo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guidanc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28513" y="3131787"/>
            <a:ext cx="11134974" cy="83631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6347" y="6146080"/>
            <a:ext cx="2171751" cy="637663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3681008"/>
          </a:xfrm>
        </p:spPr>
        <p:txBody>
          <a:bodyPr/>
          <a:lstStyle/>
          <a:p>
            <a:r>
              <a:rPr lang="en-US" dirty="0"/>
              <a:t>Under ~100K records* in </a:t>
            </a:r>
            <a:r>
              <a:rPr lang="en-US" i="1" u="sng" dirty="0"/>
              <a:t>result set</a:t>
            </a:r>
          </a:p>
          <a:p>
            <a:pPr lvl="1"/>
            <a:r>
              <a:rPr lang="en-US" dirty="0"/>
              <a:t>Dataverse Direct Query</a:t>
            </a:r>
          </a:p>
          <a:p>
            <a:pPr lvl="1"/>
            <a:r>
              <a:rPr lang="en-US" dirty="0"/>
              <a:t>Dataverse Import Mode</a:t>
            </a:r>
          </a:p>
          <a:p>
            <a:pPr lvl="1"/>
            <a:endParaRPr lang="en-US" dirty="0"/>
          </a:p>
          <a:p>
            <a:r>
              <a:rPr lang="en-US" dirty="0"/>
              <a:t>A few hundred thousand records*</a:t>
            </a:r>
          </a:p>
          <a:p>
            <a:pPr lvl="1"/>
            <a:r>
              <a:rPr lang="en-US" dirty="0"/>
              <a:t>Power BI Premium with Incremental Refresh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Larger datasets</a:t>
            </a:r>
          </a:p>
          <a:p>
            <a:pPr lvl="1"/>
            <a:r>
              <a:rPr lang="en-US" dirty="0"/>
              <a:t>Azure Data Lake + Synapse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/>
                </a:solidFill>
              </a:rPr>
              <a:t>Data Volume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AC280A-BFCF-4147-90FF-F551C2592863}"/>
              </a:ext>
            </a:extLst>
          </p:cNvPr>
          <p:cNvCxnSpPr>
            <a:cxnSpLocks/>
          </p:cNvCxnSpPr>
          <p:nvPr/>
        </p:nvCxnSpPr>
        <p:spPr>
          <a:xfrm>
            <a:off x="362465" y="4278053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4E2AEC-97C4-4B34-8902-4702FDE3842C}"/>
              </a:ext>
            </a:extLst>
          </p:cNvPr>
          <p:cNvSpPr txBox="1"/>
          <p:nvPr/>
        </p:nvSpPr>
        <p:spPr>
          <a:xfrm>
            <a:off x="5280454" y="6025990"/>
            <a:ext cx="64749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i="1" dirty="0">
                <a:solidFill>
                  <a:schemeClr val="bg1"/>
                </a:solidFill>
              </a:rPr>
              <a:t>*</a:t>
            </a:r>
            <a:r>
              <a:rPr lang="en-US" sz="1600" b="0" i="1" dirty="0">
                <a:solidFill>
                  <a:schemeClr val="bg1"/>
                </a:solidFill>
                <a:effectLst/>
              </a:rPr>
              <a:t>There is an 80-MB maximum size </a:t>
            </a:r>
            <a:r>
              <a:rPr lang="en-US" sz="1600" i="1" dirty="0">
                <a:solidFill>
                  <a:schemeClr val="bg1"/>
                </a:solidFill>
              </a:rPr>
              <a:t>&amp; a 2-minute timeout </a:t>
            </a:r>
            <a:r>
              <a:rPr lang="en-US" sz="1600" b="0" i="1" dirty="0">
                <a:solidFill>
                  <a:schemeClr val="bg1"/>
                </a:solidFill>
                <a:effectLst/>
              </a:rPr>
              <a:t>for individual query results returned from the Dataverse TDS/SQL endpoint. 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4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6DA63-6A99-43F0-8C04-75954C8E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59" y="2931388"/>
            <a:ext cx="4167887" cy="1477328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Best practices for Direct Query of Dataverse in Power BI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01972-FE22-4FE9-A878-C2062C173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754336"/>
            <a:ext cx="4164583" cy="33855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6"/>
          <a:stretch/>
        </p:blipFill>
        <p:spPr>
          <a:xfrm>
            <a:off x="5675653" y="529431"/>
            <a:ext cx="5927384" cy="39709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675653" y="4819448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337639" y="1747838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1"/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A4E47-69CA-47B8-9787-E4D01B9078B0}"/>
              </a:ext>
            </a:extLst>
          </p:cNvPr>
          <p:cNvSpPr/>
          <p:nvPr/>
        </p:nvSpPr>
        <p:spPr bwMode="auto">
          <a:xfrm>
            <a:off x="4976101" y="0"/>
            <a:ext cx="7215899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168" y="73523"/>
            <a:ext cx="5614900" cy="6649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592394" y="441695"/>
            <a:ext cx="5427360" cy="6145560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34694A-68A8-4CCA-83CE-03171F5CCB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48882" y="411126"/>
                  <a:ext cx="5553000" cy="46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377F9C-52C3-4D68-848D-433BB6BC11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88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653D42-34C9-48F8-8EB7-8DB7A8C831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BB7151-6B4E-4C56-87CB-D46AAA171A26}"/>
              </a:ext>
            </a:extLst>
          </p:cNvPr>
          <p:cNvCxnSpPr>
            <a:cxnSpLocks/>
          </p:cNvCxnSpPr>
          <p:nvPr/>
        </p:nvCxnSpPr>
        <p:spPr>
          <a:xfrm>
            <a:off x="333502" y="223458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00367" y="5965955"/>
            <a:ext cx="6150617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 - Power BI | Microsoft Docs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1"/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557" y="968828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6343942" y="2450576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738007" y="249744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10161371" y="4827067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10186527" y="229056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778954" y="4851416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925085" y="3018675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62085" y="2955675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8012532" y="4288930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BB7151-6B4E-4C56-87CB-D46AAA171A26}"/>
              </a:ext>
            </a:extLst>
          </p:cNvPr>
          <p:cNvCxnSpPr>
            <a:cxnSpLocks/>
          </p:cNvCxnSpPr>
          <p:nvPr/>
        </p:nvCxnSpPr>
        <p:spPr>
          <a:xfrm>
            <a:off x="333502" y="223458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1"/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33502" y="2789014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2464" y="350397"/>
            <a:ext cx="6306587" cy="406876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C2F2F-234E-44BA-8401-2DEC8D88D2C2}"/>
              </a:ext>
            </a:extLst>
          </p:cNvPr>
          <p:cNvSpPr txBox="1"/>
          <p:nvPr/>
        </p:nvSpPr>
        <p:spPr>
          <a:xfrm>
            <a:off x="5666764" y="4962088"/>
            <a:ext cx="59362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6A4B1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Laura-GB/</a:t>
            </a:r>
            <a:r>
              <a:rPr lang="en-US" sz="1200" dirty="0" err="1">
                <a:solidFill>
                  <a:srgbClr val="6A4B1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DataversePowerQueryHelper</a:t>
            </a:r>
            <a:r>
              <a:rPr lang="en-US" sz="12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Tools built using Excel VBA to help build Power Query code to access a Dataverse environment (github.com)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1"/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33502" y="328815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130" y="213919"/>
            <a:ext cx="4610149" cy="3317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528344" y="3774154"/>
            <a:ext cx="638928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With large tables, build the query in the Query Editor.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A simple query will get you started and allow you to build up the query quickly and ‘safely’.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"dataverseadl.crm.dynamics.com"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1"/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33502" y="328815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553511" y="744510"/>
            <a:ext cx="6389280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witterChirp"/>
              </a:rPr>
              <a:t>Bonus</a:t>
            </a:r>
            <a:r>
              <a:rPr lang="en-US" sz="2000" b="1" i="0" dirty="0">
                <a:solidFill>
                  <a:srgbClr val="D9D9D9"/>
                </a:solidFill>
                <a:effectLst/>
                <a:latin typeface="TwitterChirp"/>
              </a:rPr>
              <a:t>: Excel tool for Building Power Queries on Dataverse</a:t>
            </a:r>
            <a:br>
              <a:rPr lang="en-US" sz="2000" b="1" i="0" dirty="0">
                <a:solidFill>
                  <a:srgbClr val="D9D9D9"/>
                </a:solidFill>
                <a:effectLst/>
                <a:latin typeface="TwitterChirp"/>
              </a:rPr>
            </a:br>
            <a:r>
              <a:rPr lang="en-US" sz="2000" b="1" i="0" dirty="0">
                <a:solidFill>
                  <a:srgbClr val="D9D9D9"/>
                </a:solidFill>
                <a:effectLst/>
                <a:latin typeface="TwitterChirp"/>
              </a:rPr>
              <a:t>by: Laura Graham-Brown (</a:t>
            </a:r>
            <a:r>
              <a:rPr lang="en-US" sz="1800" dirty="0">
                <a:solidFill>
                  <a:schemeClr val="accent1"/>
                </a:solidFill>
              </a:rPr>
              <a:t>@Laura_GB</a:t>
            </a:r>
            <a:r>
              <a:rPr lang="en-US" sz="1800" b="1" i="0" dirty="0">
                <a:solidFill>
                  <a:srgbClr val="D9D9D9"/>
                </a:solidFill>
                <a:effectLst/>
                <a:latin typeface="TwitterChirp"/>
              </a:rPr>
              <a:t>)</a:t>
            </a:r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https://github.com/Laura-GB/DataversePowerQueryHelper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6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DFE085-4644-4C5C-81BD-C18485109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75" y="2559325"/>
            <a:ext cx="5747636" cy="36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0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1"/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20919" y="3765432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14" y="1484810"/>
            <a:ext cx="6279024" cy="3505201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8343" y="3435531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22422" y="2956560"/>
            <a:ext cx="2516777" cy="1367245"/>
          </a:xfrm>
          <a:custGeom>
            <a:avLst/>
            <a:gdLst>
              <a:gd name="connsiteX0" fmla="*/ 0 w 2516777"/>
              <a:gd name="connsiteY0" fmla="*/ 227879 h 1367245"/>
              <a:gd name="connsiteX1" fmla="*/ 227879 w 2516777"/>
              <a:gd name="connsiteY1" fmla="*/ 0 h 1367245"/>
              <a:gd name="connsiteX2" fmla="*/ 956106 w 2516777"/>
              <a:gd name="connsiteY2" fmla="*/ 0 h 1367245"/>
              <a:gd name="connsiteX3" fmla="*/ 1622502 w 2516777"/>
              <a:gd name="connsiteY3" fmla="*/ 0 h 1367245"/>
              <a:gd name="connsiteX4" fmla="*/ 2288898 w 2516777"/>
              <a:gd name="connsiteY4" fmla="*/ 0 h 1367245"/>
              <a:gd name="connsiteX5" fmla="*/ 2516777 w 2516777"/>
              <a:gd name="connsiteY5" fmla="*/ 227879 h 1367245"/>
              <a:gd name="connsiteX6" fmla="*/ 2516777 w 2516777"/>
              <a:gd name="connsiteY6" fmla="*/ 665393 h 1367245"/>
              <a:gd name="connsiteX7" fmla="*/ 2516777 w 2516777"/>
              <a:gd name="connsiteY7" fmla="*/ 1139366 h 1367245"/>
              <a:gd name="connsiteX8" fmla="*/ 2288898 w 2516777"/>
              <a:gd name="connsiteY8" fmla="*/ 1367245 h 1367245"/>
              <a:gd name="connsiteX9" fmla="*/ 1643112 w 2516777"/>
              <a:gd name="connsiteY9" fmla="*/ 1367245 h 1367245"/>
              <a:gd name="connsiteX10" fmla="*/ 956106 w 2516777"/>
              <a:gd name="connsiteY10" fmla="*/ 1367245 h 1367245"/>
              <a:gd name="connsiteX11" fmla="*/ 227879 w 2516777"/>
              <a:gd name="connsiteY11" fmla="*/ 1367245 h 1367245"/>
              <a:gd name="connsiteX12" fmla="*/ 0 w 2516777"/>
              <a:gd name="connsiteY12" fmla="*/ 1139366 h 1367245"/>
              <a:gd name="connsiteX13" fmla="*/ 0 w 2516777"/>
              <a:gd name="connsiteY13" fmla="*/ 683623 h 1367245"/>
              <a:gd name="connsiteX14" fmla="*/ 0 w 2516777"/>
              <a:gd name="connsiteY14" fmla="*/ 227879 h 13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367245" extrusionOk="0">
                <a:moveTo>
                  <a:pt x="0" y="227879"/>
                </a:moveTo>
                <a:cubicBezTo>
                  <a:pt x="-16148" y="92065"/>
                  <a:pt x="81470" y="7715"/>
                  <a:pt x="227879" y="0"/>
                </a:cubicBezTo>
                <a:cubicBezTo>
                  <a:pt x="550113" y="-21824"/>
                  <a:pt x="799542" y="4562"/>
                  <a:pt x="956106" y="0"/>
                </a:cubicBezTo>
                <a:cubicBezTo>
                  <a:pt x="1112670" y="-4562"/>
                  <a:pt x="1411601" y="-10255"/>
                  <a:pt x="1622502" y="0"/>
                </a:cubicBezTo>
                <a:cubicBezTo>
                  <a:pt x="1833403" y="10255"/>
                  <a:pt x="2049764" y="-15362"/>
                  <a:pt x="2288898" y="0"/>
                </a:cubicBezTo>
                <a:cubicBezTo>
                  <a:pt x="2407787" y="-22432"/>
                  <a:pt x="2521920" y="82995"/>
                  <a:pt x="2516777" y="227879"/>
                </a:cubicBezTo>
                <a:cubicBezTo>
                  <a:pt x="2522145" y="345312"/>
                  <a:pt x="2504242" y="534841"/>
                  <a:pt x="2516777" y="665393"/>
                </a:cubicBezTo>
                <a:cubicBezTo>
                  <a:pt x="2529312" y="795945"/>
                  <a:pt x="2519965" y="926071"/>
                  <a:pt x="2516777" y="1139366"/>
                </a:cubicBezTo>
                <a:cubicBezTo>
                  <a:pt x="2506842" y="1281655"/>
                  <a:pt x="2412118" y="1364190"/>
                  <a:pt x="2288898" y="1367245"/>
                </a:cubicBezTo>
                <a:cubicBezTo>
                  <a:pt x="2058399" y="1387232"/>
                  <a:pt x="1878613" y="1337727"/>
                  <a:pt x="1643112" y="1367245"/>
                </a:cubicBezTo>
                <a:cubicBezTo>
                  <a:pt x="1407611" y="1396763"/>
                  <a:pt x="1103710" y="1388888"/>
                  <a:pt x="956106" y="1367245"/>
                </a:cubicBezTo>
                <a:cubicBezTo>
                  <a:pt x="808502" y="1345602"/>
                  <a:pt x="385724" y="1384753"/>
                  <a:pt x="227879" y="1367245"/>
                </a:cubicBezTo>
                <a:cubicBezTo>
                  <a:pt x="113881" y="1381767"/>
                  <a:pt x="11205" y="1255410"/>
                  <a:pt x="0" y="1139366"/>
                </a:cubicBezTo>
                <a:cubicBezTo>
                  <a:pt x="-15991" y="973432"/>
                  <a:pt x="-22550" y="828909"/>
                  <a:pt x="0" y="683623"/>
                </a:cubicBezTo>
                <a:cubicBezTo>
                  <a:pt x="22550" y="538337"/>
                  <a:pt x="15920" y="407963"/>
                  <a:pt x="0" y="227879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39349" y="2582090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22422" y="4321021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8820" y="3094834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6785" y="4382682"/>
            <a:ext cx="607329" cy="6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1"/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50729" y="429656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038" y="438083"/>
            <a:ext cx="3132362" cy="3064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5448992" y="3836239"/>
            <a:ext cx="649223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Whenever possible, filter the dataset on the numeric value of an optionset, rather than the string.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AutoNum type="arabicParenR"/>
            </a:pP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Normally a few optionsets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7307039" y="788149"/>
            <a:ext cx="751112" cy="2233613"/>
          </a:xfrm>
          <a:prstGeom prst="rect">
            <a:avLst/>
          </a:prstGeom>
          <a:blipFill dpi="0" rotWithShape="1">
            <a:blip r:embed="rId4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39D37C-B7C0-524E-9215-529DF5A53854}"/>
              </a:ext>
            </a:extLst>
          </p:cNvPr>
          <p:cNvSpPr txBox="1">
            <a:spLocks/>
          </p:cNvSpPr>
          <p:nvPr/>
        </p:nvSpPr>
        <p:spPr>
          <a:xfrm>
            <a:off x="572717" y="1576666"/>
            <a:ext cx="5056276" cy="162929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3529" dirty="0">
                <a:solidFill>
                  <a:schemeClr val="tx1"/>
                </a:solidFill>
              </a:rPr>
              <a:t>Developing Power BI for Dataverse + PowerApps, and Dynamics 365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1F9715A-8751-304F-A6E1-122C341F8F02}"/>
              </a:ext>
            </a:extLst>
          </p:cNvPr>
          <p:cNvSpPr txBox="1">
            <a:spLocks/>
          </p:cNvSpPr>
          <p:nvPr/>
        </p:nvSpPr>
        <p:spPr>
          <a:xfrm>
            <a:off x="579061" y="4270322"/>
            <a:ext cx="3890925" cy="98488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defRPr/>
            </a:pPr>
            <a:r>
              <a:rPr lang="en-US" sz="2800" b="1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Scott Sewell</a:t>
            </a:r>
            <a:br>
              <a:rPr lang="en-US" sz="28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8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Principal Program Manager</a:t>
            </a:r>
            <a:br>
              <a:rPr lang="en-US" sz="18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8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Power BI CAT team</a:t>
            </a:r>
            <a:endParaRPr lang="en-US" sz="1400" dirty="0"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C3DCD09-DDE9-E848-9DD7-07761D0A0B7A}"/>
              </a:ext>
            </a:extLst>
          </p:cNvPr>
          <p:cNvSpPr txBox="1">
            <a:spLocks/>
          </p:cNvSpPr>
          <p:nvPr/>
        </p:nvSpPr>
        <p:spPr>
          <a:xfrm>
            <a:off x="898792" y="5650022"/>
            <a:ext cx="2024513" cy="31433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4">
              <a:buNone/>
              <a:defRPr/>
            </a:pPr>
            <a:r>
              <a:rPr lang="en-US" sz="1372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@ScottSewell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47BF8-AF01-1744-B8CF-9F96FF64B1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02" y="5725967"/>
            <a:ext cx="263665" cy="181935"/>
          </a:xfrm>
          <a:prstGeom prst="rect">
            <a:avLst/>
          </a:prstGeom>
        </p:spPr>
      </p:pic>
      <p:pic>
        <p:nvPicPr>
          <p:cNvPr id="11" name="Picture 10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5C579CEE-E693-0845-B79C-8E4F778D9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0" y="5181536"/>
            <a:ext cx="540273" cy="540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FF15A9-72AD-4F49-A43D-30144C6EFD3A}"/>
              </a:ext>
            </a:extLst>
          </p:cNvPr>
          <p:cNvSpPr/>
          <p:nvPr/>
        </p:nvSpPr>
        <p:spPr>
          <a:xfrm>
            <a:off x="888199" y="5320412"/>
            <a:ext cx="1464064" cy="280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372">
                <a:cs typeface="Segoe UI" panose="020B0502040204020203" pitchFamily="34" charset="0"/>
              </a:rPr>
              <a:t>/in/</a:t>
            </a:r>
            <a:r>
              <a:rPr lang="en-US" sz="1372" err="1">
                <a:cs typeface="Segoe UI" panose="020B0502040204020203" pitchFamily="34" charset="0"/>
              </a:rPr>
              <a:t>mscottsewell</a:t>
            </a:r>
            <a:endParaRPr lang="en-US" sz="1372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82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1"/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04927" y="478184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105" y="939635"/>
            <a:ext cx="6360968" cy="463261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853218" y="4719196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549054" y="5267836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496379" y="3050974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496379" y="4237463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1"/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25900" y="527679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75" y="426129"/>
            <a:ext cx="5421506" cy="3806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495131" y="4452830"/>
            <a:ext cx="649223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After Publishing the Report, you’ll need to set up the credentials for the dataset.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6828639" y="2935284"/>
            <a:ext cx="692092" cy="44547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Embrace a Star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1"/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99242" y="5829247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A3CA79-9EC0-4FC4-B433-299FB3941F4B}"/>
              </a:ext>
            </a:extLst>
          </p:cNvPr>
          <p:cNvSpPr txBox="1"/>
          <p:nvPr/>
        </p:nvSpPr>
        <p:spPr>
          <a:xfrm>
            <a:off x="5588161" y="4953486"/>
            <a:ext cx="5611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DirectQuery model guidance in Power BI Desktop </a:t>
            </a:r>
            <a:r>
              <a:rPr lang="en-US" sz="1800" dirty="0">
                <a:solidFill>
                  <a:srgbClr val="6A4B1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Power BI | Microsoft Docs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E5BBE-AFAF-4B42-8D8D-5C4B3A0476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160" y="587700"/>
            <a:ext cx="6130849" cy="39118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D9ADA-CCDC-4D16-B20D-336E48CBEA4E}"/>
              </a:ext>
            </a:extLst>
          </p:cNvPr>
          <p:cNvSpPr txBox="1"/>
          <p:nvPr/>
        </p:nvSpPr>
        <p:spPr>
          <a:xfrm>
            <a:off x="5588160" y="5735050"/>
            <a:ext cx="6293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DirectQuery model troubleshooting in Power BI Desktop </a:t>
            </a:r>
            <a:r>
              <a:rPr lang="en-US" sz="1800" dirty="0">
                <a:solidFill>
                  <a:srgbClr val="6A4B1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Power BI | Microsoft Docs</a:t>
            </a:r>
            <a:endParaRPr lang="en-US" sz="1800" dirty="0">
              <a:solidFill>
                <a:srgbClr val="6A4B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7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B0B7F-4E89-4028-A2B1-5C4E2551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0D741-7924-416E-959F-27FE49FAF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6063" y="2953435"/>
            <a:ext cx="7704137" cy="94795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guidance documentation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0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CA0BEA-262F-4AA0-98FC-DE85C60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7"/>
            <a:ext cx="9144000" cy="2855542"/>
          </a:xfrm>
        </p:spPr>
        <p:txBody>
          <a:bodyPr wrap="square" anchor="b">
            <a:normAutofit/>
          </a:bodyPr>
          <a:lstStyle/>
          <a:p>
            <a:r>
              <a:rPr lang="en-US" sz="6600" b="1" i="1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6377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7A08-D78C-4785-930B-DBA824DA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933F4-54CB-426D-B454-EDBB90021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2909514"/>
          </a:xfrm>
        </p:spPr>
        <p:txBody>
          <a:bodyPr/>
          <a:lstStyle/>
          <a:p>
            <a:r>
              <a:rPr lang="en-US" dirty="0"/>
              <a:t>Power BI in a Model-Driven Power App</a:t>
            </a:r>
          </a:p>
          <a:p>
            <a:r>
              <a:rPr lang="en-US" dirty="0"/>
              <a:t>Connecting Power BI to Dataverse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Connectivity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Dataverse Direct Query Tips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937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6DA63-6A99-43F0-8C04-75954C8E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59" y="2438945"/>
            <a:ext cx="4167887" cy="196977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Fast Facts on Connectivity between Power BI and Dataverse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01972-FE22-4FE9-A878-C2062C173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754336"/>
            <a:ext cx="4164583" cy="338554"/>
          </a:xfrm>
        </p:spPr>
        <p:txBody>
          <a:bodyPr/>
          <a:lstStyle/>
          <a:p>
            <a:r>
              <a:rPr lang="en-US"/>
              <a:t>More Flexibility / More Value</a:t>
            </a:r>
          </a:p>
        </p:txBody>
      </p:sp>
    </p:spTree>
    <p:extLst>
      <p:ext uri="{BB962C8B-B14F-4D97-AF65-F5344CB8AC3E}">
        <p14:creationId xmlns:p14="http://schemas.microsoft.com/office/powerpoint/2010/main" val="85258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025" y="585788"/>
            <a:ext cx="6475413" cy="2573012"/>
          </a:xfrm>
        </p:spPr>
        <p:txBody>
          <a:bodyPr/>
          <a:lstStyle/>
          <a:p>
            <a:r>
              <a:rPr lang="en-US" dirty="0"/>
              <a:t>Dataverse Direct Query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Dataverse Import Mode</a:t>
            </a:r>
          </a:p>
          <a:p>
            <a:pPr lvl="1"/>
            <a:endParaRPr lang="en-US" dirty="0"/>
          </a:p>
          <a:p>
            <a:r>
              <a:rPr lang="en-US" dirty="0"/>
              <a:t>Azure Data Lake + Synapse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3BD27-6692-41D7-AA10-47C00914A0BB}"/>
              </a:ext>
            </a:extLst>
          </p:cNvPr>
          <p:cNvCxnSpPr>
            <a:cxnSpLocks/>
          </p:cNvCxnSpPr>
          <p:nvPr/>
        </p:nvCxnSpPr>
        <p:spPr>
          <a:xfrm>
            <a:off x="362465" y="1747066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9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549081" cy="3557897"/>
          </a:xfrm>
        </p:spPr>
        <p:txBody>
          <a:bodyPr/>
          <a:lstStyle/>
          <a:p>
            <a:r>
              <a:rPr lang="en-US" dirty="0"/>
              <a:t>Dataverse Direct Query</a:t>
            </a:r>
          </a:p>
          <a:p>
            <a:pPr lvl="1"/>
            <a:r>
              <a:rPr lang="en-US" dirty="0"/>
              <a:t>Individual user’s own data – near real-time refresh</a:t>
            </a:r>
          </a:p>
          <a:p>
            <a:pPr lvl="1"/>
            <a:r>
              <a:rPr lang="en-US" dirty="0"/>
              <a:t>Targeted datasets pulled from enormous databases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Dataverse Import Mode</a:t>
            </a:r>
          </a:p>
          <a:p>
            <a:pPr lvl="1"/>
            <a:r>
              <a:rPr lang="en-US" dirty="0"/>
              <a:t>Scheduled refreshes of medium-sized datasets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Azure Data Lake + Synapse</a:t>
            </a:r>
          </a:p>
          <a:p>
            <a:pPr lvl="1"/>
            <a:r>
              <a:rPr lang="en-US" dirty="0"/>
              <a:t>Enterprise-Scale data source for reporting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/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3BD27-6692-41D7-AA10-47C00914A0BB}"/>
              </a:ext>
            </a:extLst>
          </p:cNvPr>
          <p:cNvCxnSpPr>
            <a:cxnSpLocks/>
          </p:cNvCxnSpPr>
          <p:nvPr/>
        </p:nvCxnSpPr>
        <p:spPr>
          <a:xfrm>
            <a:off x="362465" y="2237954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75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025" y="585788"/>
            <a:ext cx="6475413" cy="3188565"/>
          </a:xfrm>
        </p:spPr>
        <p:txBody>
          <a:bodyPr/>
          <a:lstStyle/>
          <a:p>
            <a:r>
              <a:rPr lang="en-US" dirty="0"/>
              <a:t>Operational users</a:t>
            </a:r>
          </a:p>
          <a:p>
            <a:pPr lvl="1"/>
            <a:r>
              <a:rPr lang="en-US" dirty="0"/>
              <a:t>Dataverse Direct Query	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Groups, or Users with wide visibility</a:t>
            </a:r>
          </a:p>
          <a:p>
            <a:pPr lvl="1"/>
            <a:r>
              <a:rPr lang="en-US" dirty="0"/>
              <a:t>Dataverse Import Mode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Enterprise level complexity</a:t>
            </a:r>
          </a:p>
          <a:p>
            <a:pPr lvl="1"/>
            <a:r>
              <a:rPr lang="en-US" dirty="0"/>
              <a:t>Azure Data Lake + Synapse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/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782A7A-3B6A-4EB6-AEC6-4EBCF7E8CE7A}"/>
              </a:ext>
            </a:extLst>
          </p:cNvPr>
          <p:cNvCxnSpPr>
            <a:cxnSpLocks/>
          </p:cNvCxnSpPr>
          <p:nvPr/>
        </p:nvCxnSpPr>
        <p:spPr>
          <a:xfrm>
            <a:off x="362465" y="277696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3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025" y="585788"/>
            <a:ext cx="6475413" cy="2363724"/>
          </a:xfrm>
        </p:spPr>
        <p:txBody>
          <a:bodyPr/>
          <a:lstStyle/>
          <a:p>
            <a:r>
              <a:rPr lang="en-US" dirty="0"/>
              <a:t>Trimmed with Dataverse Security</a:t>
            </a:r>
          </a:p>
          <a:p>
            <a:pPr lvl="1"/>
            <a:r>
              <a:rPr lang="en-US" dirty="0"/>
              <a:t>Dataverse Direct 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Security handled Outside Dataverse</a:t>
            </a:r>
          </a:p>
          <a:p>
            <a:pPr lvl="1"/>
            <a:r>
              <a:rPr lang="en-US" dirty="0"/>
              <a:t>Dataverse Import Mode</a:t>
            </a:r>
          </a:p>
          <a:p>
            <a:pPr lvl="1"/>
            <a:r>
              <a:rPr lang="en-US" dirty="0"/>
              <a:t>Azure Data Lake + Synapse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/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AC280A-BFCF-4147-90FF-F551C2592863}"/>
              </a:ext>
            </a:extLst>
          </p:cNvPr>
          <p:cNvCxnSpPr>
            <a:cxnSpLocks/>
          </p:cNvCxnSpPr>
          <p:nvPr/>
        </p:nvCxnSpPr>
        <p:spPr>
          <a:xfrm>
            <a:off x="362465" y="330635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04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2363724"/>
          </a:xfrm>
        </p:spPr>
        <p:txBody>
          <a:bodyPr/>
          <a:lstStyle/>
          <a:p>
            <a:r>
              <a:rPr lang="en-US" dirty="0"/>
              <a:t>Refreshed on-demand</a:t>
            </a:r>
          </a:p>
          <a:p>
            <a:pPr lvl="1"/>
            <a:r>
              <a:rPr lang="en-US" dirty="0"/>
              <a:t>Dataverse Direct 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Responsive Report UX</a:t>
            </a:r>
          </a:p>
          <a:p>
            <a:pPr lvl="1"/>
            <a:r>
              <a:rPr lang="en-US" dirty="0"/>
              <a:t>Dataverse Import Mode</a:t>
            </a:r>
          </a:p>
          <a:p>
            <a:pPr lvl="1"/>
            <a:r>
              <a:rPr lang="en-US" dirty="0"/>
              <a:t>Azure Data Lake + Synapse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/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AC280A-BFCF-4147-90FF-F551C2592863}"/>
              </a:ext>
            </a:extLst>
          </p:cNvPr>
          <p:cNvCxnSpPr>
            <a:cxnSpLocks/>
          </p:cNvCxnSpPr>
          <p:nvPr/>
        </p:nvCxnSpPr>
        <p:spPr>
          <a:xfrm>
            <a:off x="362465" y="3777997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0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Custom 1">
      <a:dk1>
        <a:srgbClr val="FFFFFF"/>
      </a:dk1>
      <a:lt1>
        <a:srgbClr val="FFFFFF"/>
      </a:lt1>
      <a:dk2>
        <a:srgbClr val="6A4B16"/>
      </a:dk2>
      <a:lt2>
        <a:srgbClr val="E6E6E6"/>
      </a:lt2>
      <a:accent1>
        <a:srgbClr val="FFB900"/>
      </a:accent1>
      <a:accent2>
        <a:srgbClr val="6A4B16"/>
      </a:accent2>
      <a:accent3>
        <a:srgbClr val="737373"/>
      </a:accent3>
      <a:accent4>
        <a:srgbClr val="0078D4"/>
      </a:accent4>
      <a:accent5>
        <a:srgbClr val="243A5E"/>
      </a:accent5>
      <a:accent6>
        <a:srgbClr val="FEF000"/>
      </a:accent6>
      <a:hlink>
        <a:srgbClr val="6A4B16"/>
      </a:hlink>
      <a:folHlink>
        <a:srgbClr val="6A4B1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ynamics 365 template yellow accent.potx" id="{A87D8EE4-7335-45E8-B687-E7531278CC23}" vid="{42BB1685-FC70-4D7A-A2F1-4E05B38EC4CE}"/>
    </a:ext>
  </a:extLst>
</a:theme>
</file>

<file path=ppt/theme/theme2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4" ma:contentTypeDescription="Create a new document." ma:contentTypeScope="" ma:versionID="23e8133fd0b723b68dd84b1165d5a493">
  <xsd:schema xmlns:xsd="http://www.w3.org/2001/XMLSchema" xmlns:xs="http://www.w3.org/2001/XMLSchema" xmlns:p="http://schemas.microsoft.com/office/2006/metadata/properties" xmlns:ns2="4724af67-6ca7-4004-8ba4-af13d9fc8dce" xmlns:ns3="7741d717-973a-4876-bbd8-8b1348132c55" targetNamespace="http://schemas.microsoft.com/office/2006/metadata/properties" ma:root="true" ma:fieldsID="4d5f1598292f6d6fc8cc317357350f0b" ns2:_="" ns3:_=""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C6D71B-4CA1-44A8-98EF-0542A9D55C8E}">
  <ds:schemaRefs>
    <ds:schemaRef ds:uri="4724af67-6ca7-4004-8ba4-af13d9fc8dce"/>
    <ds:schemaRef ds:uri="7741d717-973a-4876-bbd8-8b1348132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4724af67-6ca7-4004-8ba4-af13d9fc8dce"/>
    <ds:schemaRef ds:uri="7741d717-973a-4876-bbd8-8b1348132c55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fbde396-1a24-4c79-8edf-9254a0f35055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2108</TotalTime>
  <Words>1501</Words>
  <Application>Microsoft Office PowerPoint</Application>
  <PresentationFormat>Widescreen</PresentationFormat>
  <Paragraphs>273</Paragraphs>
  <Slides>24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Consolas</vt:lpstr>
      <vt:lpstr>Lucida Console</vt:lpstr>
      <vt:lpstr>Segoe UI</vt:lpstr>
      <vt:lpstr>Segoe UI Semibold</vt:lpstr>
      <vt:lpstr>TwitterChirp</vt:lpstr>
      <vt:lpstr>Wingdings</vt:lpstr>
      <vt:lpstr>White Template</vt:lpstr>
      <vt:lpstr>Dynamics 365</vt:lpstr>
      <vt:lpstr>Microsoft Power BI</vt:lpstr>
      <vt:lpstr>PowerPoint Presentation</vt:lpstr>
      <vt:lpstr>Demo</vt:lpstr>
      <vt:lpstr>Fast Facts on Connectivity between Power BI and Dataverse</vt:lpstr>
      <vt:lpstr>Dataverse to Power BI Decision Support</vt:lpstr>
      <vt:lpstr>Dataverse to Power BI Decision Support</vt:lpstr>
      <vt:lpstr>Dataverse to Power BI Decision Support</vt:lpstr>
      <vt:lpstr>Dataverse to Power BI Decision Support</vt:lpstr>
      <vt:lpstr>Dataverse to Power BI Decision Support</vt:lpstr>
      <vt:lpstr>Dataverse to Power BI Decision Support</vt:lpstr>
      <vt:lpstr>Best practices for Direct Query of Dataverse in Power BI</vt:lpstr>
      <vt:lpstr>Direct Query Hints</vt:lpstr>
      <vt:lpstr>Direct Query Hints</vt:lpstr>
      <vt:lpstr>Direct Query Hints</vt:lpstr>
      <vt:lpstr>Direct Query Hints</vt:lpstr>
      <vt:lpstr>Direct Query Hints</vt:lpstr>
      <vt:lpstr>Direct Query Hints</vt:lpstr>
      <vt:lpstr>Direct Query Hints</vt:lpstr>
      <vt:lpstr>Direct Query Hints</vt:lpstr>
      <vt:lpstr>Direct Query Hints</vt:lpstr>
      <vt:lpstr>Direct Query Hints</vt:lpstr>
      <vt:lpstr>Direct Query Hints</vt:lpstr>
      <vt:lpstr>Resources</vt:lpstr>
      <vt:lpstr>Thank You!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Scott Sewell</dc:creator>
  <cp:keywords/>
  <dc:description/>
  <cp:lastModifiedBy>Ted Pattison</cp:lastModifiedBy>
  <cp:revision>8</cp:revision>
  <cp:lastPrinted>2021-07-02T15:58:03Z</cp:lastPrinted>
  <dcterms:created xsi:type="dcterms:W3CDTF">2021-02-01T19:08:35Z</dcterms:created>
  <dcterms:modified xsi:type="dcterms:W3CDTF">2021-10-01T11:30:26Z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ClassificationContentMarkingFooterLocations">
    <vt:lpwstr>White Template:6</vt:lpwstr>
  </property>
  <property fmtid="{D5CDD505-2E9C-101B-9397-08002B2CF9AE}" pid="19" name="ClassificationContentMarkingFooterText">
    <vt:lpwstr>Classified as Microsoft Confidential</vt:lpwstr>
  </property>
</Properties>
</file>